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Shape 14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1" name="Shape 16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Black body emission</a:t>
            </a:r>
          </a:p>
          <a:p>
            <a:pPr/>
            <a:r>
              <a:t>Sample behaviour similar in M-IR and Visible</a:t>
            </a:r>
          </a:p>
          <a:p>
            <a:pPr/>
            <a:r>
              <a:t>Light curve in M-IR somewhat similar to Visible, but sometimes show slower rise</a:t>
            </a:r>
          </a:p>
          <a:p>
            <a:pPr/>
            <a:r>
              <a:t>Max sample Temperature [1800 - 2500] K ; from Vis to N-IR spectra and from M-IR (alone) measurements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2387600" y="2298700"/>
            <a:ext cx="196215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2387600" y="7073900"/>
            <a:ext cx="196215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1790700" y="1790700"/>
            <a:ext cx="20815300" cy="10147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hild looking through binoculars at a snowy mountain landscape"/>
          <p:cNvSpPr/>
          <p:nvPr>
            <p:ph type="pic" sz="half" idx="21"/>
          </p:nvPr>
        </p:nvSpPr>
        <p:spPr>
          <a:xfrm>
            <a:off x="12344400" y="7112000"/>
            <a:ext cx="10439400" cy="695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Small rocky island covered with grass and surrounded by ocean with blue sky in the background"/>
          <p:cNvSpPr/>
          <p:nvPr>
            <p:ph type="pic" sz="half" idx="22"/>
          </p:nvPr>
        </p:nvSpPr>
        <p:spPr>
          <a:xfrm>
            <a:off x="12407900" y="190500"/>
            <a:ext cx="10363200" cy="690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Red boat moored by a dock in a river with trees along the shoreline and a cloudy blue sky in the background"/>
          <p:cNvSpPr/>
          <p:nvPr>
            <p:ph type="pic" idx="23"/>
          </p:nvPr>
        </p:nvSpPr>
        <p:spPr>
          <a:xfrm>
            <a:off x="1583266" y="-1879600"/>
            <a:ext cx="10414001" cy="1562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87600" y="6007100"/>
            <a:ext cx="19621500" cy="952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  <a:defRPr sz="56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anoramic photo of two canoeists on a wide river with snowy mountains in the background"/>
          <p:cNvSpPr/>
          <p:nvPr>
            <p:ph type="pic" idx="21"/>
          </p:nvPr>
        </p:nvSpPr>
        <p:spPr>
          <a:xfrm>
            <a:off x="-47625" y="-2540000"/>
            <a:ext cx="24479250" cy="16319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/>
          <p:nvPr>
            <p:ph type="title"/>
          </p:nvPr>
        </p:nvSpPr>
        <p:spPr>
          <a:xfrm>
            <a:off x="4391024" y="2143124"/>
            <a:ext cx="15611476" cy="2238376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0800"/>
            </a:lvl1pPr>
          </a:lstStyle>
          <a:p>
            <a:pPr/>
            <a:r>
              <a:t>Title Text</a:t>
            </a:r>
          </a:p>
        </p:txBody>
      </p:sp>
      <p:sp>
        <p:nvSpPr>
          <p:cNvPr id="136" name="Body Level One…"/>
          <p:cNvSpPr txBox="1"/>
          <p:nvPr>
            <p:ph type="body" sz="half" idx="1"/>
          </p:nvPr>
        </p:nvSpPr>
        <p:spPr>
          <a:xfrm>
            <a:off x="4391024" y="4448175"/>
            <a:ext cx="15611476" cy="6629400"/>
          </a:xfrm>
          <a:prstGeom prst="rect">
            <a:avLst/>
          </a:prstGeom>
        </p:spPr>
        <p:txBody>
          <a:bodyPr lIns="38100" tIns="38100" rIns="38100" bIns="38100"/>
          <a:lstStyle>
            <a:lvl1pPr marL="586153" indent="-586153">
              <a:defRPr sz="5000"/>
            </a:lvl1pPr>
            <a:lvl2pPr marL="1195753" indent="-586153">
              <a:defRPr sz="5000"/>
            </a:lvl2pPr>
            <a:lvl3pPr marL="1805353" indent="-586153">
              <a:defRPr sz="5000"/>
            </a:lvl3pPr>
            <a:lvl4pPr marL="2414953" indent="-586153">
              <a:defRPr sz="5000"/>
            </a:lvl4pPr>
            <a:lvl5pPr marL="3024553" indent="-586153"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xfrm>
            <a:off x="11984607" y="11468100"/>
            <a:ext cx="399594" cy="406401"/>
          </a:xfrm>
          <a:prstGeom prst="rect">
            <a:avLst/>
          </a:prstGeom>
        </p:spPr>
        <p:txBody>
          <a:bodyPr lIns="38100" tIns="38100" rIns="38100" bIns="38100" anchor="t"/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noramic photo of two canoeists on a wide river with snowy mountains in the background"/>
          <p:cNvSpPr/>
          <p:nvPr>
            <p:ph type="pic" idx="21"/>
          </p:nvPr>
        </p:nvSpPr>
        <p:spPr>
          <a:xfrm>
            <a:off x="2752725" y="-2489200"/>
            <a:ext cx="18840450" cy="12560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87600" y="9448800"/>
            <a:ext cx="196215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87600" y="11518900"/>
            <a:ext cx="19621500" cy="1714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2387600" y="4533900"/>
            <a:ext cx="196215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d boat moored by a dock in a river with trees along the shoreline and a cloudy blue sky in the background"/>
          <p:cNvSpPr/>
          <p:nvPr>
            <p:ph type="pic" idx="21"/>
          </p:nvPr>
        </p:nvSpPr>
        <p:spPr>
          <a:xfrm>
            <a:off x="12407900" y="-2159000"/>
            <a:ext cx="10337800" cy="15506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790700" y="1066800"/>
            <a:ext cx="10007600" cy="56261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790700" y="7035800"/>
            <a:ext cx="10007600" cy="562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d boat moored by a dock in a river with trees along the shoreline and a cloudy blue sky in the background"/>
          <p:cNvSpPr/>
          <p:nvPr>
            <p:ph type="pic" idx="21"/>
          </p:nvPr>
        </p:nvSpPr>
        <p:spPr>
          <a:xfrm>
            <a:off x="12496800" y="-1485900"/>
            <a:ext cx="10193867" cy="15290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790700" y="3644900"/>
            <a:ext cx="10007600" cy="8839200"/>
          </a:xfrm>
          <a:prstGeom prst="rect">
            <a:avLst/>
          </a:prstGeom>
        </p:spPr>
        <p:txBody>
          <a:bodyPr/>
          <a:lstStyle>
            <a:lvl1pPr marL="431800" indent="-431800">
              <a:spcBef>
                <a:spcPts val="5300"/>
              </a:spcBef>
              <a:defRPr sz="3800"/>
            </a:lvl1pPr>
            <a:lvl2pPr marL="863600" indent="-431800">
              <a:spcBef>
                <a:spcPts val="5300"/>
              </a:spcBef>
              <a:defRPr sz="3800"/>
            </a:lvl2pPr>
            <a:lvl3pPr marL="1295400" indent="-431800">
              <a:spcBef>
                <a:spcPts val="5300"/>
              </a:spcBef>
              <a:defRPr sz="3800"/>
            </a:lvl3pPr>
            <a:lvl4pPr marL="1727200" indent="-431800">
              <a:spcBef>
                <a:spcPts val="5300"/>
              </a:spcBef>
              <a:defRPr sz="3800"/>
            </a:lvl4pPr>
            <a:lvl5pPr marL="2159000" indent="-431800">
              <a:spcBef>
                <a:spcPts val="53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1790700" y="3644900"/>
            <a:ext cx="10007600" cy="8839200"/>
          </a:xfrm>
          <a:prstGeom prst="rect">
            <a:avLst/>
          </a:prstGeom>
        </p:spPr>
        <p:txBody>
          <a:bodyPr/>
          <a:lstStyle>
            <a:lvl1pPr marL="431800" indent="-431800">
              <a:spcBef>
                <a:spcPts val="5300"/>
              </a:spcBef>
              <a:defRPr sz="3800"/>
            </a:lvl1pPr>
            <a:lvl2pPr marL="863600" indent="-431800">
              <a:spcBef>
                <a:spcPts val="5300"/>
              </a:spcBef>
              <a:defRPr sz="3800"/>
            </a:lvl2pPr>
            <a:lvl3pPr marL="1295400" indent="-431800">
              <a:spcBef>
                <a:spcPts val="5300"/>
              </a:spcBef>
              <a:defRPr sz="3800"/>
            </a:lvl3pPr>
            <a:lvl4pPr marL="1727200" indent="-431800">
              <a:spcBef>
                <a:spcPts val="5300"/>
              </a:spcBef>
              <a:defRPr sz="3800"/>
            </a:lvl4pPr>
            <a:lvl5pPr marL="2159000" indent="-431800">
              <a:spcBef>
                <a:spcPts val="53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1790700" y="3644900"/>
            <a:ext cx="10007600" cy="8839200"/>
          </a:xfrm>
          <a:prstGeom prst="rect">
            <a:avLst/>
          </a:prstGeom>
        </p:spPr>
        <p:txBody>
          <a:bodyPr/>
          <a:lstStyle>
            <a:lvl1pPr marL="431800" indent="-431800">
              <a:spcBef>
                <a:spcPts val="5300"/>
              </a:spcBef>
              <a:defRPr sz="3800"/>
            </a:lvl1pPr>
            <a:lvl2pPr marL="863600" indent="-431800">
              <a:spcBef>
                <a:spcPts val="5300"/>
              </a:spcBef>
              <a:defRPr sz="3800"/>
            </a:lvl2pPr>
            <a:lvl3pPr marL="1295400" indent="-431800">
              <a:spcBef>
                <a:spcPts val="5300"/>
              </a:spcBef>
              <a:defRPr sz="3800"/>
            </a:lvl3pPr>
            <a:lvl4pPr marL="1727200" indent="-431800">
              <a:spcBef>
                <a:spcPts val="5300"/>
              </a:spcBef>
              <a:defRPr sz="3800"/>
            </a:lvl4pPr>
            <a:lvl5pPr marL="2159000" indent="-431800">
              <a:spcBef>
                <a:spcPts val="53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790700" y="571500"/>
            <a:ext cx="20815300" cy="298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790700" y="3644900"/>
            <a:ext cx="20815300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>
              <a:spcBef>
                <a:spcPts val="0"/>
              </a:spcBef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19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828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438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0480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657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267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4876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486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Detection of meteors in broad daylight: a feasibility study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Detection of meteors in broad daylight: a feasibility study</a:t>
            </a:r>
          </a:p>
        </p:txBody>
      </p:sp>
      <p:sp>
        <p:nvSpPr>
          <p:cNvPr id="147" name="Jérémie Vaubaillon (IMCCE)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Jérémie Vaubaillon (IMCCE)</a:t>
            </a:r>
          </a:p>
          <a:p>
            <a:pPr/>
            <a:r>
              <a:t>Sylvain Rommeluere, Pierre Simoneau (ONERA)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Q4: can we narrow down the spectral band?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602615">
              <a:defRPr sz="8176"/>
            </a:pPr>
            <a:r>
              <a:t>Q4: can we narrow down the spectral band?</a:t>
            </a:r>
          </a:p>
          <a:p>
            <a:pPr defTabSz="602615">
              <a:defRPr sz="8176"/>
            </a:pPr>
            <a:r>
              <a:t>Spectrally resolved S/N</a:t>
            </a:r>
          </a:p>
        </p:txBody>
      </p:sp>
      <p:sp>
        <p:nvSpPr>
          <p:cNvPr id="204" name="Winter…"/>
          <p:cNvSpPr txBox="1"/>
          <p:nvPr/>
        </p:nvSpPr>
        <p:spPr>
          <a:xfrm>
            <a:off x="3907602" y="3983441"/>
            <a:ext cx="633953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spcBef>
                <a:spcPts val="1000"/>
              </a:spcBef>
              <a:defRPr sz="3200"/>
            </a:pPr>
            <a:r>
              <a:t>Winter</a:t>
            </a:r>
          </a:p>
          <a:p>
            <a:pPr algn="ctr">
              <a:spcBef>
                <a:spcPts val="1000"/>
              </a:spcBef>
              <a:defRPr sz="3200"/>
            </a:pPr>
            <a:r>
              <a:t>Alt=20 km, Az=90 deg, El=45 deg</a:t>
            </a:r>
          </a:p>
        </p:txBody>
      </p:sp>
      <p:pic>
        <p:nvPicPr>
          <p:cNvPr id="205" name="s2n_spectral_band.png" descr="s2n_spectral_ban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13369" y="5293924"/>
            <a:ext cx="8128001" cy="609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Winter…"/>
          <p:cNvSpPr txBox="1"/>
          <p:nvPr/>
        </p:nvSpPr>
        <p:spPr>
          <a:xfrm>
            <a:off x="14099737" y="3828062"/>
            <a:ext cx="6565495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spcBef>
                <a:spcPts val="1000"/>
              </a:spcBef>
              <a:defRPr sz="3200"/>
            </a:pPr>
            <a:r>
              <a:t>Winter</a:t>
            </a:r>
          </a:p>
          <a:p>
            <a:pPr algn="ctr">
              <a:spcBef>
                <a:spcPts val="1000"/>
              </a:spcBef>
              <a:defRPr sz="3200"/>
            </a:pPr>
            <a:r>
              <a:t>Alt=40 km, Az=180 deg, El=70 deg</a:t>
            </a:r>
          </a:p>
        </p:txBody>
      </p:sp>
      <p:pic>
        <p:nvPicPr>
          <p:cNvPr id="207" name="s2n_spectral_band.png" descr="s2n_spectral_ba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318484" y="5293924"/>
            <a:ext cx="8128001" cy="609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onclu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Conclusion</a:t>
            </a:r>
          </a:p>
        </p:txBody>
      </p:sp>
      <p:sp>
        <p:nvSpPr>
          <p:cNvPr id="210" name="M-IR detection of meteors is feasible under restricted condi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M-IR detection of meteors is feasible under restricted conditions</a:t>
            </a:r>
          </a:p>
          <a:p>
            <a:pPr/>
            <a:r>
              <a:t>The driving factor is the physical distance between the meteoroid and the camera, because of Black body radiation of meteoroid in M-IR band</a:t>
            </a:r>
          </a:p>
          <a:p>
            <a:pPr/>
            <a:r>
              <a:t>Assumption of point-like source might not hold in case of meteoroid disruption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Introduction / ques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 / questions</a:t>
            </a:r>
          </a:p>
        </p:txBody>
      </p:sp>
      <p:sp>
        <p:nvSpPr>
          <p:cNvPr id="150" name="Rossano et al., 2001 (from a few frames) concluded meteors emit 25 times more energy in M-IR band [3;5] μm than in visible ban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Rossano et al., 2001 (from a few frames) concluded meteors emit </a:t>
            </a:r>
            <a:r>
              <a:rPr b="1" u="sng">
                <a:latin typeface="Helvetica"/>
                <a:ea typeface="Helvetica"/>
                <a:cs typeface="Helvetica"/>
                <a:sym typeface="Helvetica"/>
              </a:rPr>
              <a:t>25 times</a:t>
            </a:r>
            <a:r>
              <a:t> more energy in M-IR band [3;5] μm than in visible band</a:t>
            </a:r>
          </a:p>
          <a:p>
            <a:pPr lvl="1"/>
            <a:r>
              <a:t> =&gt; Q1: how do meteors emit light in M-IR band?</a:t>
            </a:r>
          </a:p>
          <a:p>
            <a:pPr/>
            <a:r>
              <a:t>Sky brightness </a:t>
            </a:r>
            <a:r>
              <a:rPr b="1" u="sng">
                <a:latin typeface="Helvetica"/>
                <a:ea typeface="Helvetica"/>
                <a:cs typeface="Helvetica"/>
                <a:sym typeface="Helvetica"/>
              </a:rPr>
              <a:t>decreases</a:t>
            </a:r>
            <a:r>
              <a:t> with altitude </a:t>
            </a:r>
          </a:p>
          <a:p>
            <a:pPr lvl="1"/>
            <a:r>
              <a:t>=&gt; Q2: How dark is the sky in M-IR band as a function of altitude?</a:t>
            </a:r>
          </a:p>
          <a:p>
            <a:pPr/>
            <a:r>
              <a:t>Q3: Can we detect meteors in broad daylight? IOW: what is the S/N for meteors in M-IR?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Q1: how do meteors emit light in M-IR band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93419">
              <a:defRPr sz="9407"/>
            </a:lvl1pPr>
          </a:lstStyle>
          <a:p>
            <a:pPr/>
            <a:r>
              <a:t>Q1: how do meteors emit light in M-IR band?</a:t>
            </a:r>
          </a:p>
        </p:txBody>
      </p:sp>
      <p:pic>
        <p:nvPicPr>
          <p:cNvPr id="153" name="BIL.png" descr="BI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71999" y="5211945"/>
            <a:ext cx="4755142" cy="7114837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Bilanga"/>
          <p:cNvSpPr txBox="1"/>
          <p:nvPr/>
        </p:nvSpPr>
        <p:spPr>
          <a:xfrm>
            <a:off x="17773042" y="12415680"/>
            <a:ext cx="2353057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</a:lvl1pPr>
          </a:lstStyle>
          <a:p>
            <a:pPr/>
            <a:r>
              <a:t>Bilanga</a:t>
            </a:r>
          </a:p>
        </p:txBody>
      </p:sp>
      <p:sp>
        <p:nvSpPr>
          <p:cNvPr id="155" name="M-IR"/>
          <p:cNvSpPr txBox="1"/>
          <p:nvPr/>
        </p:nvSpPr>
        <p:spPr>
          <a:xfrm>
            <a:off x="18405267" y="5432327"/>
            <a:ext cx="9722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3200"/>
            </a:lvl1pPr>
          </a:lstStyle>
          <a:p>
            <a:pPr/>
            <a:r>
              <a:t>M-IR</a:t>
            </a:r>
          </a:p>
        </p:txBody>
      </p:sp>
      <p:sp>
        <p:nvSpPr>
          <p:cNvPr id="156" name="Visible"/>
          <p:cNvSpPr txBox="1"/>
          <p:nvPr/>
        </p:nvSpPr>
        <p:spPr>
          <a:xfrm>
            <a:off x="18239659" y="11523667"/>
            <a:ext cx="1303427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3200"/>
            </a:lvl1pPr>
          </a:lstStyle>
          <a:p>
            <a:pPr/>
            <a:r>
              <a:t>Visible</a:t>
            </a:r>
          </a:p>
        </p:txBody>
      </p:sp>
      <p:pic>
        <p:nvPicPr>
          <p:cNvPr id="157" name="STA1-MIR-Spectrum.png" descr="STA1-MIR-Spectru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18160" y="5575944"/>
            <a:ext cx="11137901" cy="5384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tannern"/>
          <p:cNvSpPr txBox="1"/>
          <p:nvPr/>
        </p:nvSpPr>
        <p:spPr>
          <a:xfrm>
            <a:off x="6402556" y="11073781"/>
            <a:ext cx="2769109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</a:lvl1pPr>
          </a:lstStyle>
          <a:p>
            <a:pPr/>
            <a:r>
              <a:t>Stannern</a:t>
            </a:r>
          </a:p>
        </p:txBody>
      </p:sp>
      <p:sp>
        <p:nvSpPr>
          <p:cNvPr id="159" name="Rommeluere et al. 2024: Black body at ~2000 K emission…"/>
          <p:cNvSpPr txBox="1"/>
          <p:nvPr/>
        </p:nvSpPr>
        <p:spPr>
          <a:xfrm>
            <a:off x="4322165" y="3590933"/>
            <a:ext cx="15752370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spcBef>
                <a:spcPts val="0"/>
              </a:spcBef>
              <a:defRPr sz="4800"/>
            </a:pPr>
            <a:r>
              <a:t>Rommeluere et al. 2024: Black body at ~2000 K emission</a:t>
            </a:r>
          </a:p>
          <a:p>
            <a:pPr algn="ctr">
              <a:spcBef>
                <a:spcPts val="0"/>
              </a:spcBef>
              <a:defRPr sz="2800"/>
            </a:pPr>
            <a:r>
              <a:t>Very ≠ from Rossano et al., 2001…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Q2: How dark is the sky in M-IR band?"/>
          <p:cNvSpPr txBox="1"/>
          <p:nvPr>
            <p:ph type="title"/>
          </p:nvPr>
        </p:nvSpPr>
        <p:spPr>
          <a:xfrm>
            <a:off x="4386262" y="1711324"/>
            <a:ext cx="15611476" cy="2238376"/>
          </a:xfrm>
          <a:prstGeom prst="rect">
            <a:avLst/>
          </a:prstGeom>
        </p:spPr>
        <p:txBody>
          <a:bodyPr/>
          <a:lstStyle>
            <a:lvl1pPr defTabSz="536575">
              <a:defRPr sz="7019"/>
            </a:lvl1pPr>
          </a:lstStyle>
          <a:p>
            <a:pPr/>
            <a:r>
              <a:t>Q2: How dark is the sky in M-IR band?</a:t>
            </a:r>
          </a:p>
        </p:txBody>
      </p:sp>
      <p:pic>
        <p:nvPicPr>
          <p:cNvPr id="164" name="lum_Rayjn-20200621T120000_UT-ALT20AZ180EL30.png" descr="lum_Rayjn-20200621T120000_UT-ALT20AZ180EL3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30660" y="5301721"/>
            <a:ext cx="8229416" cy="6172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lum_Rayjn-20200621T000000_UT-ALT0AZ180EL80.png" descr="lum_Rayjn-20200621T000000_UT-ALT0AZ180EL8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26454" y="5301721"/>
            <a:ext cx="8229418" cy="6172061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ky brightness…"/>
          <p:cNvSpPr txBox="1"/>
          <p:nvPr/>
        </p:nvSpPr>
        <p:spPr>
          <a:xfrm>
            <a:off x="5625815" y="3970069"/>
            <a:ext cx="4830695" cy="1311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ctr" defTabSz="821531">
              <a:spcBef>
                <a:spcPts val="0"/>
              </a:spcBef>
              <a:defRPr sz="3800"/>
            </a:pPr>
            <a:r>
              <a:t>Sky brightness</a:t>
            </a:r>
          </a:p>
          <a:p>
            <a:pPr algn="ctr" defTabSz="821531">
              <a:spcBef>
                <a:spcPts val="0"/>
              </a:spcBef>
              <a:defRPr sz="3800"/>
            </a:pPr>
            <a:r>
              <a:t>At </a:t>
            </a:r>
            <a:r>
              <a:rPr b="1" u="sng">
                <a:latin typeface="Helvetica"/>
                <a:ea typeface="Helvetica"/>
                <a:cs typeface="Helvetica"/>
                <a:sym typeface="Helvetica"/>
              </a:rPr>
              <a:t>night</a:t>
            </a:r>
            <a:r>
              <a:t>, from ground</a:t>
            </a:r>
          </a:p>
        </p:txBody>
      </p:sp>
      <p:sp>
        <p:nvSpPr>
          <p:cNvPr id="167" name="Sky brightness…"/>
          <p:cNvSpPr txBox="1"/>
          <p:nvPr/>
        </p:nvSpPr>
        <p:spPr>
          <a:xfrm>
            <a:off x="13119697" y="3818802"/>
            <a:ext cx="6851342" cy="1311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ctr" defTabSz="821531">
              <a:spcBef>
                <a:spcPts val="0"/>
              </a:spcBef>
              <a:defRPr sz="3800"/>
            </a:pPr>
            <a:r>
              <a:t>Sky brightness</a:t>
            </a:r>
          </a:p>
          <a:p>
            <a:pPr algn="ctr" defTabSz="821531">
              <a:spcBef>
                <a:spcPts val="0"/>
              </a:spcBef>
              <a:defRPr sz="3800"/>
            </a:pPr>
            <a:r>
              <a:t>At </a:t>
            </a:r>
            <a:r>
              <a:rPr b="1" u="sng">
                <a:latin typeface="Helvetica"/>
                <a:ea typeface="Helvetica"/>
                <a:cs typeface="Helvetica"/>
                <a:sym typeface="Helvetica"/>
              </a:rPr>
              <a:t>noon</a:t>
            </a:r>
            <a:r>
              <a:t>, from 20 km of altitude</a:t>
            </a:r>
          </a:p>
        </p:txBody>
      </p:sp>
      <p:sp>
        <p:nvSpPr>
          <p:cNvPr id="168" name="Rectangle"/>
          <p:cNvSpPr/>
          <p:nvPr/>
        </p:nvSpPr>
        <p:spPr>
          <a:xfrm>
            <a:off x="14683099" y="9190562"/>
            <a:ext cx="705729" cy="828547"/>
          </a:xfrm>
          <a:prstGeom prst="rect">
            <a:avLst/>
          </a:prstGeom>
          <a:ln w="101600">
            <a:solidFill>
              <a:srgbClr val="FF2600"/>
            </a:solidFill>
            <a:miter lim="400000"/>
          </a:ln>
          <a:effectLst>
            <a:outerShdw sx="100000" sy="100000" kx="0" ky="0" algn="b" rotWithShape="0" blurRad="101600" dist="0" dir="18900000">
              <a:srgbClr val="000000">
                <a:alpha val="80000"/>
              </a:srgbClr>
            </a:outerShdw>
          </a:effectLst>
        </p:spPr>
        <p:txBody>
          <a:bodyPr lIns="71437" tIns="71437" rIns="71437" bIns="71437" anchor="ctr"/>
          <a:lstStyle/>
          <a:p>
            <a:pPr algn="ctr" defTabSz="821531">
              <a:spcBef>
                <a:spcPts val="0"/>
              </a:spcBef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69" name="Line"/>
          <p:cNvSpPr/>
          <p:nvPr/>
        </p:nvSpPr>
        <p:spPr>
          <a:xfrm>
            <a:off x="4994618" y="9410062"/>
            <a:ext cx="14720531" cy="1"/>
          </a:xfrm>
          <a:prstGeom prst="line">
            <a:avLst/>
          </a:prstGeom>
          <a:ln w="254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spcBef>
                <a:spcPts val="0"/>
              </a:spcBef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70" name="Calculations performed with Rayjn software (Simoneau et al., 2017)"/>
          <p:cNvSpPr txBox="1"/>
          <p:nvPr/>
        </p:nvSpPr>
        <p:spPr>
          <a:xfrm>
            <a:off x="4881727" y="11937522"/>
            <a:ext cx="14620546" cy="727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ctr" defTabSz="821531">
              <a:spcBef>
                <a:spcPts val="0"/>
              </a:spcBef>
              <a:defRPr sz="3800"/>
            </a:lvl1pPr>
          </a:lstStyle>
          <a:p>
            <a:pPr/>
            <a:r>
              <a:t>Calculations performed with Rayjn software (Simoneau et al., 2017)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3"/>
      <p:bldP build="whole" bldLvl="1" animBg="1" rev="0" advAuto="0" spid="164" grpId="1"/>
      <p:bldP build="whole" bldLvl="1" animBg="1" rev="0" advAuto="0" spid="167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omputation of S/N at the pixel Voltage level (1/2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93419">
              <a:defRPr sz="9407"/>
            </a:lvl1pPr>
          </a:lstStyle>
          <a:p>
            <a:pPr/>
            <a:r>
              <a:t>Computation of S/N at the pixel Voltage level (1/2)</a:t>
            </a:r>
          </a:p>
        </p:txBody>
      </p:sp>
      <p:sp>
        <p:nvSpPr>
          <p:cNvPr id="173" name="Inpu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73023" indent="-573023" defTabSz="775969">
              <a:spcBef>
                <a:spcPts val="5500"/>
              </a:spcBef>
              <a:defRPr sz="4888"/>
            </a:pPr>
            <a:r>
              <a:t>Input</a:t>
            </a:r>
          </a:p>
          <a:p>
            <a:pPr lvl="1" marL="1146047" indent="-573023" defTabSz="775969">
              <a:spcBef>
                <a:spcPts val="5500"/>
              </a:spcBef>
              <a:defRPr sz="4888"/>
            </a:pPr>
            <a:r>
              <a:t>M-IR instrument: F=100 mm f/2, QE=0.8, exp</a:t>
            </a:r>
            <a:r>
              <a:rPr baseline="-5999"/>
              <a:t>time</a:t>
            </a:r>
            <a:r>
              <a:t>=5 ms (20 fps), T</a:t>
            </a:r>
            <a:r>
              <a:rPr baseline="-5999"/>
              <a:t>sensor</a:t>
            </a:r>
            <a:r>
              <a:t> = 80 K ; readout + dark noises</a:t>
            </a:r>
          </a:p>
          <a:p>
            <a:pPr lvl="1" marL="1146047" indent="-573023" defTabSz="775969">
              <a:spcBef>
                <a:spcPts val="5500"/>
              </a:spcBef>
              <a:defRPr sz="4888"/>
            </a:pPr>
            <a:r>
              <a:t>Target : 1 cm</a:t>
            </a:r>
            <a:r>
              <a:rPr baseline="31999"/>
              <a:t>3</a:t>
            </a:r>
            <a:r>
              <a:t> ; Black body emission at 2000 K (conclusion from wind tunnel experiment) ; distance=f(geometry) ; Alt=100 km ; NOT resolved by camera+lens</a:t>
            </a:r>
          </a:p>
          <a:p>
            <a:pPr lvl="1" marL="1146047" indent="-573023" defTabSz="775969">
              <a:spcBef>
                <a:spcPts val="5500"/>
              </a:spcBef>
              <a:defRPr sz="4888"/>
            </a:pPr>
            <a:r>
              <a:t>Sky brightness and transmission computations: Alt=[15,20,30,40] km ; Az=[0,90,180] deg, El=[10,30,45,70,80] deg ; dates=winter, summer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omputation of S/N at the pixel Voltage level (2/2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93419">
              <a:defRPr sz="9407"/>
            </a:lvl1pPr>
          </a:lstStyle>
          <a:p>
            <a:pPr/>
            <a:r>
              <a:t>Computation of S/N at the pixel Voltage level (2/2)</a:t>
            </a:r>
          </a:p>
        </p:txBody>
      </p:sp>
      <p:sp>
        <p:nvSpPr>
          <p:cNvPr id="176" name="Comput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Compute:</a:t>
            </a:r>
          </a:p>
          <a:p>
            <a:pPr lvl="1"/>
            <a:r>
              <a:t>Sky transmission and luminance (=background) as well as meteoroid  luminance [ph.m</a:t>
            </a:r>
            <a:r>
              <a:rPr baseline="31999"/>
              <a:t>-2.</a:t>
            </a:r>
            <a:r>
              <a:t>s</a:t>
            </a:r>
            <a:r>
              <a:rPr baseline="31999"/>
              <a:t>-1</a:t>
            </a:r>
            <a:r>
              <a:t>] =&gt; Convert to photo-electrons</a:t>
            </a:r>
          </a:p>
          <a:p>
            <a:pPr lvl="1"/>
            <a:r>
              <a:t>Instrument signal (readout, dark, sky, meteor) at pixel level</a:t>
            </a:r>
          </a:p>
          <a:p>
            <a:pPr lvl="1"/>
            <a:r>
              <a:t>Tension V at pixel created by each contributor (noise, sky, meteor)</a:t>
            </a:r>
          </a:p>
          <a:p>
            <a:pPr lvl="1"/>
            <a:r>
              <a:t>S/N = V</a:t>
            </a:r>
            <a:r>
              <a:rPr baseline="-5999"/>
              <a:t>meteor</a:t>
            </a:r>
            <a:r>
              <a:t> / (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V</a:t>
            </a:r>
            <a:r>
              <a:rPr baseline="-5999" i="1">
                <a:latin typeface="Helvetica"/>
                <a:ea typeface="Helvetica"/>
                <a:cs typeface="Helvetica"/>
                <a:sym typeface="Helvetica"/>
              </a:rPr>
              <a:t>sky</a:t>
            </a:r>
            <a:r>
              <a:t> +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V</a:t>
            </a:r>
            <a:r>
              <a:rPr baseline="-5999" i="1">
                <a:latin typeface="Helvetica"/>
                <a:ea typeface="Helvetica"/>
                <a:cs typeface="Helvetica"/>
                <a:sym typeface="Helvetica"/>
              </a:rPr>
              <a:t>noise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Luminances and transmi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Luminances and transmission</a:t>
            </a:r>
          </a:p>
        </p:txBody>
      </p:sp>
      <p:pic>
        <p:nvPicPr>
          <p:cNvPr id="179" name="Target_luminance_spectrale_band.png" descr="Target_luminance_spectrale_ban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01296" y="5988279"/>
            <a:ext cx="8128001" cy="609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Transmission_spectrale_band.png" descr="Transmission_spectrale_ba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25223" y="5988279"/>
            <a:ext cx="8128001" cy="609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Luminance_spectrale_band.png" descr="Luminance_spectrale_ban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4704" y="5988279"/>
            <a:ext cx="8128001" cy="609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ky"/>
          <p:cNvSpPr txBox="1"/>
          <p:nvPr/>
        </p:nvSpPr>
        <p:spPr>
          <a:xfrm>
            <a:off x="7362399" y="4919468"/>
            <a:ext cx="1178205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Sky</a:t>
            </a:r>
          </a:p>
        </p:txBody>
      </p:sp>
      <p:sp>
        <p:nvSpPr>
          <p:cNvPr id="183" name="Meteor"/>
          <p:cNvSpPr txBox="1"/>
          <p:nvPr/>
        </p:nvSpPr>
        <p:spPr>
          <a:xfrm>
            <a:off x="19080564" y="4919468"/>
            <a:ext cx="2169465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Meteor</a:t>
            </a:r>
          </a:p>
        </p:txBody>
      </p:sp>
      <p:sp>
        <p:nvSpPr>
          <p:cNvPr id="184" name="Winter ; Alt=20 km, Az=90 deg, El=45 deg"/>
          <p:cNvSpPr txBox="1"/>
          <p:nvPr/>
        </p:nvSpPr>
        <p:spPr>
          <a:xfrm>
            <a:off x="5902324" y="3390340"/>
            <a:ext cx="12652656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Winter ; Alt=20 km, Az=90 deg, El=45 deg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/N over the whole M-IR ban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S/N over the whole M-IR band</a:t>
            </a:r>
          </a:p>
        </p:txBody>
      </p:sp>
      <p:pic>
        <p:nvPicPr>
          <p:cNvPr id="187" name="winter_s2n_SR_alt-el.png" descr="winter_s2n_SR_alt-e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46320" y="4290290"/>
            <a:ext cx="10473026" cy="78547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winter_s2n_SR_alt.png" descr="winter_s2n_SR_al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6324" y="4336443"/>
            <a:ext cx="10473026" cy="785477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El=10 deg"/>
          <p:cNvSpPr txBox="1"/>
          <p:nvPr/>
        </p:nvSpPr>
        <p:spPr>
          <a:xfrm>
            <a:off x="22390441" y="10562880"/>
            <a:ext cx="1068686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600">
                <a:solidFill>
                  <a:srgbClr val="0096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El=10 deg</a:t>
            </a:r>
          </a:p>
        </p:txBody>
      </p:sp>
      <p:sp>
        <p:nvSpPr>
          <p:cNvPr id="190" name="El=30 deg"/>
          <p:cNvSpPr txBox="1"/>
          <p:nvPr/>
        </p:nvSpPr>
        <p:spPr>
          <a:xfrm>
            <a:off x="22390441" y="7531596"/>
            <a:ext cx="1068686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600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El=30 deg</a:t>
            </a:r>
          </a:p>
        </p:txBody>
      </p:sp>
      <p:sp>
        <p:nvSpPr>
          <p:cNvPr id="191" name="El=45 deg"/>
          <p:cNvSpPr txBox="1"/>
          <p:nvPr/>
        </p:nvSpPr>
        <p:spPr>
          <a:xfrm>
            <a:off x="22390441" y="6431084"/>
            <a:ext cx="1068686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6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El=45 deg</a:t>
            </a:r>
          </a:p>
        </p:txBody>
      </p:sp>
      <p:sp>
        <p:nvSpPr>
          <p:cNvPr id="192" name="El=80 deg"/>
          <p:cNvSpPr txBox="1"/>
          <p:nvPr/>
        </p:nvSpPr>
        <p:spPr>
          <a:xfrm>
            <a:off x="22390441" y="5330573"/>
            <a:ext cx="1068686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600">
                <a:solidFill>
                  <a:srgbClr val="94219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El=80 deg</a:t>
            </a:r>
          </a:p>
        </p:txBody>
      </p:sp>
      <p:sp>
        <p:nvSpPr>
          <p:cNvPr id="193" name="Az=0 deg"/>
          <p:cNvSpPr txBox="1"/>
          <p:nvPr/>
        </p:nvSpPr>
        <p:spPr>
          <a:xfrm>
            <a:off x="10127249" y="4435579"/>
            <a:ext cx="101203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600">
                <a:solidFill>
                  <a:srgbClr val="0096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Az=0 deg</a:t>
            </a:r>
          </a:p>
        </p:txBody>
      </p:sp>
      <p:sp>
        <p:nvSpPr>
          <p:cNvPr id="194" name="Az=90 deg"/>
          <p:cNvSpPr txBox="1"/>
          <p:nvPr/>
        </p:nvSpPr>
        <p:spPr>
          <a:xfrm>
            <a:off x="10070744" y="4795253"/>
            <a:ext cx="112504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600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Az=90 deg</a:t>
            </a:r>
          </a:p>
        </p:txBody>
      </p:sp>
      <p:sp>
        <p:nvSpPr>
          <p:cNvPr id="195" name="Az=180 deg"/>
          <p:cNvSpPr txBox="1"/>
          <p:nvPr/>
        </p:nvSpPr>
        <p:spPr>
          <a:xfrm>
            <a:off x="10127249" y="5154928"/>
            <a:ext cx="123805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6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Az=180 deg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he culprit…"/>
          <p:cNvSpPr txBox="1"/>
          <p:nvPr>
            <p:ph type="title"/>
          </p:nvPr>
        </p:nvSpPr>
        <p:spPr>
          <a:xfrm>
            <a:off x="1784350" y="577850"/>
            <a:ext cx="20815300" cy="2984500"/>
          </a:xfrm>
          <a:prstGeom prst="rect">
            <a:avLst/>
          </a:prstGeom>
        </p:spPr>
        <p:txBody>
          <a:bodyPr/>
          <a:lstStyle/>
          <a:p>
            <a:pPr/>
            <a:r>
              <a:t>The culprit…</a:t>
            </a:r>
          </a:p>
        </p:txBody>
      </p:sp>
      <p:pic>
        <p:nvPicPr>
          <p:cNvPr id="198" name="winter_s2n_SR_alt-Sun.png" descr="winter_s2n_SR_alt-Su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8309" y="5212507"/>
            <a:ext cx="9757397" cy="731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summer_s2n_SR_alt-Sun.png" descr="summer_s2n_SR_alt-Su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07948" y="5212507"/>
            <a:ext cx="9757396" cy="7318048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Winter"/>
          <p:cNvSpPr txBox="1"/>
          <p:nvPr/>
        </p:nvSpPr>
        <p:spPr>
          <a:xfrm>
            <a:off x="5654070" y="3942929"/>
            <a:ext cx="1985875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Winter</a:t>
            </a:r>
          </a:p>
        </p:txBody>
      </p:sp>
      <p:sp>
        <p:nvSpPr>
          <p:cNvPr id="201" name="Summer"/>
          <p:cNvSpPr txBox="1"/>
          <p:nvPr/>
        </p:nvSpPr>
        <p:spPr>
          <a:xfrm>
            <a:off x="16800492" y="3942928"/>
            <a:ext cx="2572310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Summer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